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9_0.xml" ContentType="application/vnd.ms-powerpoint.comments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rata" panose="020B0600000101010101" charset="0"/>
      <p:regular r:id="rId14"/>
    </p:embeddedFont>
    <p:embeddedFont>
      <p:font typeface="Raleway" pitchFamily="2" charset="0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DF59D0-CEB2-0568-94FA-7F8F63883C81}" name="COA_04" initials="" userId="S::COA_04@ccode.co.kr::0e450e3b-6df3-485b-ad3c-5f490db2e0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52F09E-7037-4521-936C-43D6E35B1229}" authorId="{F3DF59D0-CEB2-0568-94FA-7F8F63883C81}" created="2025-05-15T05:17:25.530">
    <pc:sldMkLst xmlns:pc="http://schemas.microsoft.com/office/powerpoint/2013/main/command">
      <pc:docMk/>
      <pc:sldMk cId="0" sldId="265"/>
    </pc:sldMkLst>
    <p188:txBody>
      <a:bodyPr/>
      <a:lstStyle/>
      <a:p>
        <a:r>
          <a:rPr lang="ko-KR" altLang="en-US"/>
          <a:t>오늘 아침, 아이가 책을 펴면서 “엄마, 이건 왜 그래?” 하고 묻는데…
솔직히 나도 설명이 막막할 때가 많아요.
그래서 요즘엔 그냥 같이 책 속으로 들어가요.
“그러게, 이건 왜 그럴까?” 하고 같이 한 장 한 장 넘기죠.
과학을 알려주는 게 아니라, 궁금함을 같이 느끼는 연습을 하고 있어요.
아이랑 함께 자라는 기분이에요.
⠀
#육아기록 #아이와하루 #과학그림책 #4세책추천 #아이와함께배우기</a:t>
        </a:r>
      </a:p>
    </p188:txBody>
  </p188:cm>
  <p188:cm id="{8F50BE24-989F-4E09-9B4B-EDAAFB8864FB}" authorId="{F3DF59D0-CEB2-0568-94FA-7F8F63883C81}" created="2025-05-15T05:17:46.718">
    <pc:sldMkLst xmlns:pc="http://schemas.microsoft.com/office/powerpoint/2013/main/command">
      <pc:docMk/>
      <pc:sldMk cId="0" sldId="265"/>
    </pc:sldMkLst>
    <p188:txBody>
      <a:bodyPr/>
      <a:lstStyle/>
      <a:p>
        <a:r>
          <a:rPr lang="ko-KR" altLang="en-US"/>
          <a:t>아이들이 자꾸 “왜?”라고 물어볼 때,
"지구가 도는 거야", "바람이 불어서 그래"라고 말해주긴 하는데…
이걸 어떻게 더 쉽게 설명할 수 있을까?
그래서 요즘은 책의 힘을 빌려요.
그림이랑 상황 설명이 너무 잘 되어 있어서,
아이 눈높이에 맞게 ‘이해’시키는 게 가능하더라고요.
엄마표 과학 수업이랄까, 같이 보는 시간이 저도 공부가 됩니다 :)
#그림책육아 #초등과학 #아이와책읽기 #과학그림책추천 #그림책속호기심</a:t>
        </a:r>
      </a:p>
    </p188:txBody>
  </p188:cm>
  <p188:cm id="{A3E1D385-938E-407B-A0C7-8CD8A3CD18F3}" authorId="{F3DF59D0-CEB2-0568-94FA-7F8F63883C81}" created="2025-05-15T05:18:02.911">
    <pc:sldMkLst xmlns:pc="http://schemas.microsoft.com/office/powerpoint/2013/main/command">
      <pc:docMk/>
      <pc:sldMk cId="0" sldId="265"/>
    </pc:sldMkLst>
    <p188:txBody>
      <a:bodyPr/>
      <a:lstStyle/>
      <a:p>
        <a:r>
          <a:rPr lang="ko-KR" altLang="en-US"/>
          <a:t>주간 운영 샘플 (요일별 톤 다르게)
요일	포스팅 톤	예시 주제
월	감성 육아	아침 독서시간, 아이와 나눈 대화
화	실용 정보	아이가 자주 묻는 질문 top3
수	리뷰형	읽어본 전집 중 가장 반응 좋았던 책
목	공감 일상	육아 피로에 공감, 책이 주는 위로
금	유입형	블로그 글 요약 or 카페 링크 첨부
토	놀이 연결	책 속 주제로 해본 놀이
일	한 줄 감성	사진 + 한 문장 (짧고 강렬하게)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56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18/10/relationships/comments" Target="../comments/modernComment_109_0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71875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성우출판사 온라인 마케팅 제안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51669" y="7689392"/>
            <a:ext cx="1190874" cy="540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80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황 성 태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구체적인 실행 방법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622" y="5725477"/>
            <a:ext cx="352663" cy="440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917" y="4122182"/>
            <a:ext cx="352663" cy="44088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2463" y="4122182"/>
            <a:ext cx="352663" cy="44088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4944" y="3129677"/>
            <a:ext cx="7900392" cy="790039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5758" y="5725477"/>
            <a:ext cx="352663" cy="440888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31520" y="7314962"/>
            <a:ext cx="131673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 플랫폼 안에서 사용자들이 자연스럽게 이동할 수 있도록 SNS → 블로그 → 홈페이지 → 카페로 이어지는 디지털 생태계를 구축하겠습니다. 각 채널별 특성에 맞는 콘텐츠 전략으로 사용자 참여를 유도할 것입니다.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953453" y="1925241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카페 운영</a:t>
            </a:r>
            <a:endParaRPr lang="en-US" sz="2050" dirty="0"/>
          </a:p>
        </p:txBody>
      </p:sp>
      <p:sp>
        <p:nvSpPr>
          <p:cNvPr id="13" name="Text 3"/>
          <p:cNvSpPr/>
          <p:nvPr/>
        </p:nvSpPr>
        <p:spPr>
          <a:xfrm>
            <a:off x="731520" y="2377083"/>
            <a:ext cx="305669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전: 카테고리 개편, 정보성 콘텐츠 20-30개, 주 1-2회 정보성 콘텐츠 발행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731520" y="3505795"/>
            <a:ext cx="305669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후: 글 및 댓글 관리, 이벤트 기획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4475083" y="1645920"/>
            <a:ext cx="230981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블로그 운영</a:t>
            </a:r>
            <a:endParaRPr lang="en-US" sz="2050" dirty="0"/>
          </a:p>
        </p:txBody>
      </p:sp>
      <p:sp>
        <p:nvSpPr>
          <p:cNvPr id="16" name="Text 6"/>
          <p:cNvSpPr/>
          <p:nvPr/>
        </p:nvSpPr>
        <p:spPr>
          <a:xfrm>
            <a:off x="4475083" y="2097762"/>
            <a:ext cx="230981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전: 일 1회 포스팅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4475083" y="2557582"/>
            <a:ext cx="230981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안정기 후: 주 2~3회 포스팅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8177213" y="2105739"/>
            <a:ext cx="164603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스레드 및 SNS</a:t>
            </a:r>
            <a:endParaRPr lang="en-US" sz="2050" dirty="0"/>
          </a:p>
        </p:txBody>
      </p:sp>
      <p:sp>
        <p:nvSpPr>
          <p:cNvPr id="19" name="Text 9"/>
          <p:cNvSpPr/>
          <p:nvPr/>
        </p:nvSpPr>
        <p:spPr>
          <a:xfrm>
            <a:off x="8177213" y="2557582"/>
            <a:ext cx="164603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일 1회 포스팅 유지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11098649" y="2928580"/>
            <a:ext cx="254365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홈페이지/앱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11098649" y="3380423"/>
            <a:ext cx="254365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SEO 최적화 및 카테고리 개편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1098649" y="3840242"/>
            <a:ext cx="254365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앱 개발 및 유지보수</a:t>
            </a:r>
            <a:endParaRPr lang="en-US" sz="1600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350" y="553045"/>
            <a:ext cx="5017175" cy="627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제안 및 Q&amp;A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2350" y="1581388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350만원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307663" y="2494359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월 계약금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2350" y="2928223"/>
            <a:ext cx="3719155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전략적 제휴를 통한 종합적인 온라인 마케팅 서비스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2495" y="1581388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100%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5327809" y="2494359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책임감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22495" y="2928223"/>
            <a:ext cx="3719155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계약 건만 이행하는 것이 아닌 자발적 업무 발굴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12363" y="4272677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∞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3317677" y="5185648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아이디어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2712363" y="5619512"/>
            <a:ext cx="371915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지속적인 새로운 제안과 혁신적 접근법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2350" y="6166366"/>
            <a:ext cx="773930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일반적인 대행사처럼 계약 건만 이행하는 것이 아니라 스스로 할 일을 찾아서 진행하겠습니다. 좋은 아이디어가 있으면 먼저 제안드리고, 성우출판사의 온라인 마케팅이 성공할 수 있도록 최선을 다하겠습니다.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02350" y="7355443"/>
            <a:ext cx="773930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월 350만원에 전략적 제휴를 제안드립니다. 질문이 있으시면 언제든지 말씀해 주세요.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80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목차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0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63" y="3138488"/>
            <a:ext cx="1524000" cy="9419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1151" y="3138488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내 소개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151" y="3138488"/>
            <a:ext cx="1524000" cy="9419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72639" y="3138488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시장 환경 분석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58" y="3138488"/>
            <a:ext cx="1524000" cy="9419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204246" y="3138488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현재 문제점 분석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365" y="3138488"/>
            <a:ext cx="1524000" cy="9419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535853" y="3138488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위험 요소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63" y="4534019"/>
            <a:ext cx="1524000" cy="94190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541151" y="4534019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해결 방안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151" y="4534019"/>
            <a:ext cx="1524000" cy="94190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872639" y="4534019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누가, 왜 해야 하는가?</a:t>
            </a:r>
            <a:endParaRPr lang="en-US" sz="175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758" y="4534019"/>
            <a:ext cx="1524000" cy="94190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204246" y="4534019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실행 계획</a:t>
            </a:r>
            <a:endParaRPr lang="en-US" sz="175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8365" y="4534019"/>
            <a:ext cx="1524000" cy="941903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2535853" y="4534019"/>
            <a:ext cx="1360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구체적인 실행 방법</a:t>
            </a:r>
            <a:endParaRPr lang="en-US" sz="175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663" y="5929551"/>
            <a:ext cx="1524000" cy="941903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2541151" y="5929551"/>
            <a:ext cx="13608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제안 및 Q&amp;A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62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내 소개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868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323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네이버 공식대행사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마케팅 경험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78681"/>
            <a:ext cx="4158615" cy="2570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6323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매일경제 기자 활동 경력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78681"/>
            <a:ext cx="4158615" cy="2570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563237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개발자 프로젝트 리더 경험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62504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성우출판사의 온라인 마케팅 전략을 책임지고자 합니다. 오늘 이 자리에서 효과적인 마케팅 방안을 제안드리겠습니다.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824" y="568643"/>
            <a:ext cx="5168027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시장 환경 분석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24" y="1524714"/>
            <a:ext cx="1033582" cy="152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3443" y="3077774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소비자 구매 방식 전환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53445" y="3468723"/>
            <a:ext cx="6353532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상품정보 입력 → 상품 검색 → 상품 상세정보 습득 → 후기 확인 → 매장 방문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24" y="3046214"/>
            <a:ext cx="1033582" cy="12402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3444" y="445091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판매자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의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판매 </a:t>
            </a: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53445" y="4979112"/>
            <a:ext cx="63535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인지도 높은 </a:t>
            </a:r>
            <a:r>
              <a:rPr lang="ko-KR" alt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그레이트북스</a:t>
            </a:r>
            <a:r>
              <a:rPr lang="en-US" altLang="ko-KR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ko-KR" alt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아람북스</a:t>
            </a:r>
            <a:r>
              <a:rPr lang="ko-KR" alt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판매 용이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824" y="4286488"/>
            <a:ext cx="1033582" cy="12402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6342" y="1743313"/>
            <a:ext cx="570535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초등시장의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변화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– 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맞벌이</a:t>
            </a:r>
            <a:r>
              <a:rPr lang="en-US" altLang="ko-KR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, </a:t>
            </a: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학원 친구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6342" y="2225127"/>
            <a:ext cx="63535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유아시장으로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확대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(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새상품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런칭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824" y="5526762"/>
            <a:ext cx="1033582" cy="12402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53444" y="5733455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성우 </a:t>
            </a:r>
            <a:r>
              <a:rPr lang="en-US" sz="20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상품</a:t>
            </a: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범위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53444" y="6180296"/>
            <a:ext cx="635353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영아 상품X, 유아 ~ 초등 상품O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09824" y="6999565"/>
            <a:ext cx="769715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현재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시장은 전통적인 오프라인 유통 판매 방식에서 온라인 중심으로 빠르게 변화하고 있습니다. 소비자들은 구매 전 온라인에서 정보를 수집하고 비교한 후 결정합니다.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현재 문제점 분석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8408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홈페이지 관리 부실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9013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홈페이지 업데이트가 이루어지지 않고 있으며, 검색 엔진 최적화(SEO)가 부진한 상태입니다.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8408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912281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마케팅 채널 비활성화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9013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카페, 유튜브, 인스타그램 등 주요 마케팅 수단이 제대로 활용되지 않고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4365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0604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판매자 의존도 높음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16088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판매자들은 성우출판사 제품 판매에 어려움을 겪고 있으나, 이에 대한 지원이 부족합니다.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686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성우출판사는 현재 총체적 난국에 직면해 있습니다. 디지털 마케팅 인프라가 부족하고, 온라인 채널이 비활성화되어 있어 소비자와의 접점이 제한적입니다.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위험 요소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734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높은 이탈률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27340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검색 후 방문자의 이탈률 상승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브랜드 이미지 하락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38346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온라인 존재감 부족으로 인한 신뢰도 저하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갑을 관계 변화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44468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제조 &gt; 유통에서 제조 &lt; 유통으로 힘의 균형 변화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현재 상황이 지속된다면 온라인에서 검색을 통해 유입된 잠재 고객들의 이탈률이 계속 상승할 것입니다. 이는 브랜드 이미지 하락으로 이어질 수 있으며, 궁극적으로 유통업체와의 관계에서 불리한 위치에 놓일 위험이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23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해결 방안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811298"/>
            <a:ext cx="30480" cy="4311968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273612" y="205120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793790" y="18112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878860" y="18538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889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단</a:t>
            </a:r>
            <a:r>
              <a:rPr lang="en-US" sz="22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기적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해결책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37958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판매자들에게 상품 설명 도움 제공 (앱, 블로그,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홈페이지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83011" y="27822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직원들의 카페 및 SNS 활동 강화 (프로모션)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183009" y="32144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인플루언서와의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전략적 협업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273612" y="443400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793790" y="41940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878860" y="42366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2183011" y="4271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중</a:t>
            </a:r>
            <a:r>
              <a:rPr lang="en-US" altLang="ko-KR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/</a:t>
            </a:r>
            <a:r>
              <a:rPr lang="en-US" sz="22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장기적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해결책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183011" y="47623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자체 플랫폼 활성화 (SNS → 블로그 → 카페/홈페이지)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183011" y="526137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영아 상품 제작 (영아에서부터 브랜드 인지도 구축)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2183011" y="576036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</a:rPr>
              <a:t>온라인 판매</a:t>
            </a:r>
            <a:r>
              <a:rPr lang="en-US" altLang="ko-KR" sz="1750" dirty="0">
                <a:solidFill>
                  <a:srgbClr val="CFCBBF"/>
                </a:solidFill>
                <a:latin typeface="Raleway" pitchFamily="34" charset="0"/>
              </a:rPr>
              <a:t>, </a:t>
            </a: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</a:rPr>
              <a:t>추천인 코드 활용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93790" y="63784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성우출판사의 온라인 마케팅 문제를 해결하기 위해 단계적 접근이 필요합니다. 중단기적으로는 판매자 지원과 SNS 활동 강화에 집중하고, 장기적으로는 자체 플랫폼 구축과 상품 라인 확장을 통해 브랜드 생태계를 조성해야 합니다.</a:t>
            </a:r>
            <a:endParaRPr lang="en-US" sz="175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CCF6CB29-6119-CA26-706C-883988513FE0}"/>
              </a:ext>
            </a:extLst>
          </p:cNvPr>
          <p:cNvSpPr/>
          <p:nvPr/>
        </p:nvSpPr>
        <p:spPr>
          <a:xfrm>
            <a:off x="2183010" y="359086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DB</a:t>
            </a: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를 활용한 쪽지</a:t>
            </a:r>
            <a:r>
              <a:rPr lang="en-US" altLang="ko-K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/</a:t>
            </a:r>
            <a:r>
              <a:rPr lang="ko-KR" alt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이메일 홍보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5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누가, 왜 해야 하는가?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Who?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620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직원 채용: 시간/비용 부담, 전략·실행 모두 부족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0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대행사: 실행력 낮고, 결과 중심이 아님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464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나: 마케팅 + 콘텐츠 + 개발 경험 → 전략 수립부터 실행까지 일원화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"전략가는 많지만, 실행자는 드뭅니다"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Why?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3620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SEO는 시간이 쌓여야 효과 → 지금 시작해야 함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80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경쟁사 대비 아직 경쟁이 치열하지 않음 → 선점 가능성 높음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12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"지금이 아니면 늦습니다"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9382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“6개월 후의 검색 결과는 지금 만듭니다"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9984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마케팅 전략의 성공은 누가, 왜 실행하느냐에 달려 있습니다. 직원 채용이나 일반 대행사보다는 마케팅, 콘텐츠, 개발 경험을 두루 갖춘 전문가가 일관된 전략으로 접근해야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81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실행 계획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4707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790373" y="2347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온라인 채널 운영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8374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카페/블로그/스레드 등 다양한 플랫폼에서 정기적인 콘텐츠 발행 및 관리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42721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7130534" y="3427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디지털 인프라 구축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39176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홈페이지/앱 개발 및 유지보수, SEO 최적화 진행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50734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470815" y="4507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성과 관리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49977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월간 성과 보고 및 지속적인 전략 개선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8426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실행 계획은 온라인 채널 운영, 디지털 인프라 구축, 그리고 성과 관리의 세 축으로 진행됩니다. 각 단계별로 구체적인 목표와 일정을 설정하여 체계적으로 추진할 것입니다.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746</Words>
  <Application>Microsoft Office PowerPoint</Application>
  <PresentationFormat>사용자 지정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Prata</vt:lpstr>
      <vt:lpstr>Raleway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COA_04</cp:lastModifiedBy>
  <cp:revision>8</cp:revision>
  <dcterms:created xsi:type="dcterms:W3CDTF">2025-05-15T03:42:55Z</dcterms:created>
  <dcterms:modified xsi:type="dcterms:W3CDTF">2025-05-15T05:45:35Z</dcterms:modified>
</cp:coreProperties>
</file>